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259" r:id="rId3"/>
    <p:sldId id="264" r:id="rId4"/>
    <p:sldId id="265" r:id="rId5"/>
    <p:sldId id="274" r:id="rId6"/>
    <p:sldId id="275" r:id="rId7"/>
    <p:sldId id="276" r:id="rId8"/>
    <p:sldId id="277" r:id="rId9"/>
    <p:sldId id="278" r:id="rId10"/>
    <p:sldId id="283" r:id="rId11"/>
    <p:sldId id="284" r:id="rId12"/>
    <p:sldId id="285" r:id="rId13"/>
    <p:sldId id="286" r:id="rId14"/>
    <p:sldId id="287" r:id="rId15"/>
    <p:sldId id="279" r:id="rId16"/>
    <p:sldId id="280" r:id="rId17"/>
    <p:sldId id="288" r:id="rId18"/>
    <p:sldId id="289" r:id="rId19"/>
    <p:sldId id="290" r:id="rId20"/>
    <p:sldId id="292" r:id="rId21"/>
    <p:sldId id="291" r:id="rId22"/>
    <p:sldId id="281" r:id="rId23"/>
    <p:sldId id="282" r:id="rId24"/>
    <p:sldId id="293" r:id="rId25"/>
    <p:sldId id="294" r:id="rId26"/>
    <p:sldId id="296" r:id="rId27"/>
    <p:sldId id="297" r:id="rId28"/>
    <p:sldId id="299" r:id="rId29"/>
    <p:sldId id="298" r:id="rId30"/>
    <p:sldId id="300" r:id="rId31"/>
    <p:sldId id="301" r:id="rId32"/>
    <p:sldId id="302" r:id="rId33"/>
    <p:sldId id="303" r:id="rId34"/>
    <p:sldId id="304" r:id="rId35"/>
    <p:sldId id="311" r:id="rId36"/>
    <p:sldId id="309" r:id="rId37"/>
    <p:sldId id="312" r:id="rId38"/>
    <p:sldId id="307" r:id="rId39"/>
    <p:sldId id="295" r:id="rId40"/>
    <p:sldId id="305" r:id="rId41"/>
    <p:sldId id="306" r:id="rId42"/>
    <p:sldId id="26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B8"/>
    <a:srgbClr val="008CD4"/>
    <a:srgbClr val="C1DA94"/>
    <a:srgbClr val="00FFFF"/>
    <a:srgbClr val="077FBD"/>
    <a:srgbClr val="0077C8"/>
    <a:srgbClr val="219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93F4C5-FFB5-4C51-AC96-7564C3A438C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F850B295-3F12-45C5-8740-186B9ECA97B4}">
      <dgm:prSet phldrT="[Texto]" custT="1"/>
      <dgm:spPr/>
      <dgm:t>
        <a:bodyPr/>
        <a:lstStyle/>
        <a:p>
          <a:r>
            <a:rPr lang="es-ES" sz="2400" b="1" dirty="0"/>
            <a:t>Encuestas en línea</a:t>
          </a:r>
          <a:endParaRPr lang="es-PE" sz="2400" b="1" dirty="0"/>
        </a:p>
      </dgm:t>
    </dgm:pt>
    <dgm:pt modelId="{15959B61-02FA-4C24-B244-0B53C1816C94}" type="parTrans" cxnId="{B5701379-4A5D-4E9F-8C8D-A1680229D060}">
      <dgm:prSet/>
      <dgm:spPr/>
      <dgm:t>
        <a:bodyPr/>
        <a:lstStyle/>
        <a:p>
          <a:endParaRPr lang="es-PE"/>
        </a:p>
      </dgm:t>
    </dgm:pt>
    <dgm:pt modelId="{4EE2B03E-60EB-4FF7-9F62-1B4B8FB5D5A0}" type="sibTrans" cxnId="{B5701379-4A5D-4E9F-8C8D-A1680229D060}">
      <dgm:prSet/>
      <dgm:spPr/>
      <dgm:t>
        <a:bodyPr/>
        <a:lstStyle/>
        <a:p>
          <a:endParaRPr lang="es-PE"/>
        </a:p>
      </dgm:t>
    </dgm:pt>
    <dgm:pt modelId="{1C99139B-7AAA-4853-B299-5DB39B7D97B3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No requieren </a:t>
          </a:r>
          <a:r>
            <a:rPr lang="es-ES" dirty="0" err="1">
              <a:solidFill>
                <a:schemeClr val="bg2">
                  <a:lumMod val="50000"/>
                </a:schemeClr>
              </a:solidFill>
            </a:rPr>
            <a:t>login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36DF523A-3407-4695-90D1-7699A7A549EA}" type="parTrans" cxnId="{CFFBC628-8264-4CA3-9BDC-EBB7AF9A435E}">
      <dgm:prSet/>
      <dgm:spPr/>
      <dgm:t>
        <a:bodyPr/>
        <a:lstStyle/>
        <a:p>
          <a:endParaRPr lang="es-PE"/>
        </a:p>
      </dgm:t>
    </dgm:pt>
    <dgm:pt modelId="{B9830DE9-2992-4E3E-AFD4-B2EFBD6789D4}" type="sibTrans" cxnId="{CFFBC628-8264-4CA3-9BDC-EBB7AF9A435E}">
      <dgm:prSet/>
      <dgm:spPr/>
      <dgm:t>
        <a:bodyPr/>
        <a:lstStyle/>
        <a:p>
          <a:endParaRPr lang="es-PE"/>
        </a:p>
      </dgm:t>
    </dgm:pt>
    <dgm:pt modelId="{834EEF90-FA67-4FE3-ADEE-5045C9C31D2E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Pueden ser anónimos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DF89C00C-6ED6-4D65-B12D-F9B7F5F87E64}" type="parTrans" cxnId="{1A3A8253-3911-40F2-911A-D70F4C476A19}">
      <dgm:prSet/>
      <dgm:spPr/>
      <dgm:t>
        <a:bodyPr/>
        <a:lstStyle/>
        <a:p>
          <a:endParaRPr lang="es-PE"/>
        </a:p>
      </dgm:t>
    </dgm:pt>
    <dgm:pt modelId="{8E8C8EDF-5253-42F3-9EE3-4CBA93008550}" type="sibTrans" cxnId="{1A3A8253-3911-40F2-911A-D70F4C476A19}">
      <dgm:prSet/>
      <dgm:spPr/>
      <dgm:t>
        <a:bodyPr/>
        <a:lstStyle/>
        <a:p>
          <a:endParaRPr lang="es-PE"/>
        </a:p>
      </dgm:t>
    </dgm:pt>
    <dgm:pt modelId="{E62C9633-E6D8-4C9C-B9F3-47F1412479EF}">
      <dgm:prSet phldrT="[Texto]" custT="1"/>
      <dgm:spPr/>
      <dgm:t>
        <a:bodyPr/>
        <a:lstStyle/>
        <a:p>
          <a:r>
            <a:rPr lang="es-ES" sz="2400" b="1" dirty="0"/>
            <a:t>Formularios de reporte de casos</a:t>
          </a:r>
          <a:endParaRPr lang="es-PE" sz="2400" b="1" dirty="0"/>
        </a:p>
      </dgm:t>
    </dgm:pt>
    <dgm:pt modelId="{E1867707-6F64-461B-8AB8-BB5D45675C8C}" type="parTrans" cxnId="{8C2793A0-44CD-4C58-AA26-68291EB44F50}">
      <dgm:prSet/>
      <dgm:spPr/>
      <dgm:t>
        <a:bodyPr/>
        <a:lstStyle/>
        <a:p>
          <a:endParaRPr lang="es-PE"/>
        </a:p>
      </dgm:t>
    </dgm:pt>
    <dgm:pt modelId="{1BBFB645-9BD4-4FA3-891A-6890964CEDAC}" type="sibTrans" cxnId="{8C2793A0-44CD-4C58-AA26-68291EB44F50}">
      <dgm:prSet/>
      <dgm:spPr/>
      <dgm:t>
        <a:bodyPr/>
        <a:lstStyle/>
        <a:p>
          <a:endParaRPr lang="es-PE"/>
        </a:p>
      </dgm:t>
    </dgm:pt>
    <dgm:pt modelId="{6C7D3FA3-E79A-4563-9F17-6147C5AD0ED9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Usuarios autorizados </a:t>
          </a:r>
          <a:r>
            <a:rPr lang="es-ES" dirty="0" err="1">
              <a:solidFill>
                <a:schemeClr val="bg2">
                  <a:lumMod val="50000"/>
                </a:schemeClr>
              </a:solidFill>
            </a:rPr>
            <a:t>REDCap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731AA238-2C46-47D7-9C58-403613493C97}" type="parTrans" cxnId="{EB700C79-17D3-47D4-86FE-4B813D085FA0}">
      <dgm:prSet/>
      <dgm:spPr/>
      <dgm:t>
        <a:bodyPr/>
        <a:lstStyle/>
        <a:p>
          <a:endParaRPr lang="es-PE"/>
        </a:p>
      </dgm:t>
    </dgm:pt>
    <dgm:pt modelId="{337C9AD2-3617-46C1-BB81-7E60AD669C32}" type="sibTrans" cxnId="{EB700C79-17D3-47D4-86FE-4B813D085FA0}">
      <dgm:prSet/>
      <dgm:spPr/>
      <dgm:t>
        <a:bodyPr/>
        <a:lstStyle/>
        <a:p>
          <a:endParaRPr lang="es-PE"/>
        </a:p>
      </dgm:t>
    </dgm:pt>
    <dgm:pt modelId="{6DF18F48-8480-4497-A0BA-192A79A5D84D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Recolección por el staff del estudio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66478935-15B8-4F9D-877F-C1FF09D0B4AC}" type="parTrans" cxnId="{B7C0D3E1-583E-4602-B97A-811BA8F73158}">
      <dgm:prSet/>
      <dgm:spPr/>
      <dgm:t>
        <a:bodyPr/>
        <a:lstStyle/>
        <a:p>
          <a:endParaRPr lang="es-PE"/>
        </a:p>
      </dgm:t>
    </dgm:pt>
    <dgm:pt modelId="{E24B6270-A197-4DDB-B7D2-DA9A9BFD4AD9}" type="sibTrans" cxnId="{B7C0D3E1-583E-4602-B97A-811BA8F73158}">
      <dgm:prSet/>
      <dgm:spPr/>
      <dgm:t>
        <a:bodyPr/>
        <a:lstStyle/>
        <a:p>
          <a:endParaRPr lang="es-PE"/>
        </a:p>
      </dgm:t>
    </dgm:pt>
    <dgm:pt modelId="{8B068615-E738-4D67-96AF-7729FFFD5DF8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Interface personalizable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AE3A9C95-44AE-4CFE-BE30-26C6BC2774E0}" type="parTrans" cxnId="{605B1ABA-7347-4CB1-BC14-6D263A354302}">
      <dgm:prSet/>
      <dgm:spPr/>
      <dgm:t>
        <a:bodyPr/>
        <a:lstStyle/>
        <a:p>
          <a:endParaRPr lang="es-PE"/>
        </a:p>
      </dgm:t>
    </dgm:pt>
    <dgm:pt modelId="{2A4DEDE9-4314-438F-B3C6-5A45E4DE5B99}" type="sibTrans" cxnId="{605B1ABA-7347-4CB1-BC14-6D263A354302}">
      <dgm:prSet/>
      <dgm:spPr/>
      <dgm:t>
        <a:bodyPr/>
        <a:lstStyle/>
        <a:p>
          <a:endParaRPr lang="es-PE"/>
        </a:p>
      </dgm:t>
    </dgm:pt>
    <dgm:pt modelId="{3CA5BC02-83E7-491F-A654-EF60D4BBB8D0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Recordatorios programables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A9DEBE24-CB5C-4B56-8E0D-9C16469A344C}" type="parTrans" cxnId="{ABB29C7E-E103-4567-BAD0-78E5EF958762}">
      <dgm:prSet/>
      <dgm:spPr/>
      <dgm:t>
        <a:bodyPr/>
        <a:lstStyle/>
        <a:p>
          <a:endParaRPr lang="es-PE"/>
        </a:p>
      </dgm:t>
    </dgm:pt>
    <dgm:pt modelId="{043CC1C9-8CC9-4FEF-8705-AB3966B55438}" type="sibTrans" cxnId="{ABB29C7E-E103-4567-BAD0-78E5EF958762}">
      <dgm:prSet/>
      <dgm:spPr/>
      <dgm:t>
        <a:bodyPr/>
        <a:lstStyle/>
        <a:p>
          <a:endParaRPr lang="es-PE"/>
        </a:p>
      </dgm:t>
    </dgm:pt>
    <dgm:pt modelId="{58C0A8FC-FF9C-4484-972A-263C0149E367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Notificación de finalización opcional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6D329DBA-534B-40C5-8638-1570BB9D09FE}" type="parTrans" cxnId="{D50778AC-6559-4C73-A7E6-5448DA06A64F}">
      <dgm:prSet/>
      <dgm:spPr/>
      <dgm:t>
        <a:bodyPr/>
        <a:lstStyle/>
        <a:p>
          <a:endParaRPr lang="es-PE"/>
        </a:p>
      </dgm:t>
    </dgm:pt>
    <dgm:pt modelId="{0BA1470B-24F4-4132-945B-DCB27B120403}" type="sibTrans" cxnId="{D50778AC-6559-4C73-A7E6-5448DA06A64F}">
      <dgm:prSet/>
      <dgm:spPr/>
      <dgm:t>
        <a:bodyPr/>
        <a:lstStyle/>
        <a:p>
          <a:endParaRPr lang="es-PE"/>
        </a:p>
      </dgm:t>
    </dgm:pt>
    <dgm:pt modelId="{B42490BF-2F15-44ED-9E15-CF6DEB3BAEA2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Recolección de datos hecho por participante 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13A6D6F2-573A-4DF1-BEA1-520458E269B8}" type="parTrans" cxnId="{1CFA1C60-6605-430B-A7FB-CA778F4E9B4B}">
      <dgm:prSet/>
      <dgm:spPr/>
      <dgm:t>
        <a:bodyPr/>
        <a:lstStyle/>
        <a:p>
          <a:endParaRPr lang="es-PE"/>
        </a:p>
      </dgm:t>
    </dgm:pt>
    <dgm:pt modelId="{4A6480DC-938C-453E-A3A3-FB32D3E32478}" type="sibTrans" cxnId="{1CFA1C60-6605-430B-A7FB-CA778F4E9B4B}">
      <dgm:prSet/>
      <dgm:spPr/>
      <dgm:t>
        <a:bodyPr/>
        <a:lstStyle/>
        <a:p>
          <a:endParaRPr lang="es-PE"/>
        </a:p>
      </dgm:t>
    </dgm:pt>
    <dgm:pt modelId="{E80C05D5-4F31-4D43-8859-EFCE6FCB6A9A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Usuarios pueden ver toda la data ingresada, editar respuestas previas, o buscar actualizaciones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D2F53B17-D1F1-4B7E-9CF5-B70132C62BDB}" type="parTrans" cxnId="{EC3428EA-B923-420B-8CC2-01A76DFDB51A}">
      <dgm:prSet/>
      <dgm:spPr/>
      <dgm:t>
        <a:bodyPr/>
        <a:lstStyle/>
        <a:p>
          <a:endParaRPr lang="es-PE"/>
        </a:p>
      </dgm:t>
    </dgm:pt>
    <dgm:pt modelId="{EAB969AC-3A5A-4C4C-8BFB-5A33B5861B6A}" type="sibTrans" cxnId="{EC3428EA-B923-420B-8CC2-01A76DFDB51A}">
      <dgm:prSet/>
      <dgm:spPr/>
      <dgm:t>
        <a:bodyPr/>
        <a:lstStyle/>
        <a:p>
          <a:endParaRPr lang="es-PE"/>
        </a:p>
      </dgm:t>
    </dgm:pt>
    <dgm:pt modelId="{952D38FD-A85E-4659-89D6-DEC687BC3FC7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Usuarios tienen acceso adicional a ingreso de datos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EDF82437-BBEF-4B74-BA8D-9C4E5C4DF5AF}" type="parTrans" cxnId="{41C7DEAF-F0DB-4E92-A139-33BE68B54059}">
      <dgm:prSet/>
      <dgm:spPr/>
      <dgm:t>
        <a:bodyPr/>
        <a:lstStyle/>
        <a:p>
          <a:endParaRPr lang="es-PE"/>
        </a:p>
      </dgm:t>
    </dgm:pt>
    <dgm:pt modelId="{7A348C2B-DE4E-414B-BA83-00145C48FA69}" type="sibTrans" cxnId="{41C7DEAF-F0DB-4E92-A139-33BE68B54059}">
      <dgm:prSet/>
      <dgm:spPr/>
      <dgm:t>
        <a:bodyPr/>
        <a:lstStyle/>
        <a:p>
          <a:endParaRPr lang="es-PE"/>
        </a:p>
      </dgm:t>
    </dgm:pt>
    <dgm:pt modelId="{B45AA854-024B-4AF3-B284-7B48595E27EA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Ingreso de datos auditado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DA1253AD-8FF8-4228-9B79-0DF604F74A2F}" type="parTrans" cxnId="{39518E08-01B1-451C-B753-8C1F68EB0803}">
      <dgm:prSet/>
      <dgm:spPr/>
      <dgm:t>
        <a:bodyPr/>
        <a:lstStyle/>
        <a:p>
          <a:endParaRPr lang="es-PE"/>
        </a:p>
      </dgm:t>
    </dgm:pt>
    <dgm:pt modelId="{C193F707-73B0-4744-B0AD-E0713B06AB91}" type="sibTrans" cxnId="{39518E08-01B1-451C-B753-8C1F68EB0803}">
      <dgm:prSet/>
      <dgm:spPr/>
      <dgm:t>
        <a:bodyPr/>
        <a:lstStyle/>
        <a:p>
          <a:endParaRPr lang="es-PE"/>
        </a:p>
      </dgm:t>
    </dgm:pt>
    <dgm:pt modelId="{2333B700-16A8-4E40-B698-33AB9C7F0DCB}">
      <dgm:prSet phldrT="[Texto]"/>
      <dgm:spPr/>
      <dgm:t>
        <a:bodyPr/>
        <a:lstStyle/>
        <a:p>
          <a:r>
            <a:rPr lang="es-ES" dirty="0">
              <a:solidFill>
                <a:schemeClr val="bg2">
                  <a:lumMod val="50000"/>
                </a:schemeClr>
              </a:solidFill>
            </a:rPr>
            <a:t>Status de formulario </a:t>
          </a:r>
          <a:endParaRPr lang="es-PE" dirty="0">
            <a:solidFill>
              <a:schemeClr val="bg2">
                <a:lumMod val="50000"/>
              </a:schemeClr>
            </a:solidFill>
          </a:endParaRPr>
        </a:p>
      </dgm:t>
    </dgm:pt>
    <dgm:pt modelId="{C0094B7E-077A-4FAB-8F0A-AC94AECE7D0A}" type="parTrans" cxnId="{C71DF7ED-85C0-4D16-897C-54A035EFDECF}">
      <dgm:prSet/>
      <dgm:spPr/>
      <dgm:t>
        <a:bodyPr/>
        <a:lstStyle/>
        <a:p>
          <a:endParaRPr lang="es-PE"/>
        </a:p>
      </dgm:t>
    </dgm:pt>
    <dgm:pt modelId="{0DDD4978-1247-4E30-8590-41FDC47B1836}" type="sibTrans" cxnId="{C71DF7ED-85C0-4D16-897C-54A035EFDECF}">
      <dgm:prSet/>
      <dgm:spPr/>
      <dgm:t>
        <a:bodyPr/>
        <a:lstStyle/>
        <a:p>
          <a:endParaRPr lang="es-PE"/>
        </a:p>
      </dgm:t>
    </dgm:pt>
    <dgm:pt modelId="{4BD98CFD-EC64-44C3-BB95-9DBE5DDA62CA}" type="pres">
      <dgm:prSet presAssocID="{EA93F4C5-FFB5-4C51-AC96-7564C3A438C3}" presName="Name0" presStyleCnt="0">
        <dgm:presLayoutVars>
          <dgm:dir/>
          <dgm:animLvl val="lvl"/>
          <dgm:resizeHandles val="exact"/>
        </dgm:presLayoutVars>
      </dgm:prSet>
      <dgm:spPr/>
    </dgm:pt>
    <dgm:pt modelId="{1D1F9D6D-CA2E-45A0-AC5C-BCD097FBBE64}" type="pres">
      <dgm:prSet presAssocID="{F850B295-3F12-45C5-8740-186B9ECA97B4}" presName="composite" presStyleCnt="0"/>
      <dgm:spPr/>
    </dgm:pt>
    <dgm:pt modelId="{E2DFB66E-3E3F-479B-9F70-37C0BF68C9E4}" type="pres">
      <dgm:prSet presAssocID="{F850B295-3F12-45C5-8740-186B9ECA97B4}" presName="parTx" presStyleLbl="alignNode1" presStyleIdx="0" presStyleCnt="2" custScaleY="145302">
        <dgm:presLayoutVars>
          <dgm:chMax val="0"/>
          <dgm:chPref val="0"/>
          <dgm:bulletEnabled val="1"/>
        </dgm:presLayoutVars>
      </dgm:prSet>
      <dgm:spPr/>
    </dgm:pt>
    <dgm:pt modelId="{128E69BF-CA6F-449B-B9CE-6E9A6F5C3359}" type="pres">
      <dgm:prSet presAssocID="{F850B295-3F12-45C5-8740-186B9ECA97B4}" presName="desTx" presStyleLbl="alignAccFollowNode1" presStyleIdx="0" presStyleCnt="2">
        <dgm:presLayoutVars>
          <dgm:bulletEnabled val="1"/>
        </dgm:presLayoutVars>
      </dgm:prSet>
      <dgm:spPr/>
    </dgm:pt>
    <dgm:pt modelId="{310281D8-3C90-4BD9-BB64-7F0EF76CD0DB}" type="pres">
      <dgm:prSet presAssocID="{4EE2B03E-60EB-4FF7-9F62-1B4B8FB5D5A0}" presName="space" presStyleCnt="0"/>
      <dgm:spPr/>
    </dgm:pt>
    <dgm:pt modelId="{38E1BE1D-8E53-4087-8D99-9AD54F89B7B6}" type="pres">
      <dgm:prSet presAssocID="{E62C9633-E6D8-4C9C-B9F3-47F1412479EF}" presName="composite" presStyleCnt="0"/>
      <dgm:spPr/>
    </dgm:pt>
    <dgm:pt modelId="{E4806E23-FA4F-4C4A-BD29-5166690EBC38}" type="pres">
      <dgm:prSet presAssocID="{E62C9633-E6D8-4C9C-B9F3-47F1412479EF}" presName="parTx" presStyleLbl="alignNode1" presStyleIdx="1" presStyleCnt="2" custScaleX="113043" custScaleY="146314">
        <dgm:presLayoutVars>
          <dgm:chMax val="0"/>
          <dgm:chPref val="0"/>
          <dgm:bulletEnabled val="1"/>
        </dgm:presLayoutVars>
      </dgm:prSet>
      <dgm:spPr/>
    </dgm:pt>
    <dgm:pt modelId="{27937285-A618-48D2-9EA6-039D513A83A4}" type="pres">
      <dgm:prSet presAssocID="{E62C9633-E6D8-4C9C-B9F3-47F1412479EF}" presName="desTx" presStyleLbl="alignAccFollowNode1" presStyleIdx="1" presStyleCnt="2" custScaleX="113099">
        <dgm:presLayoutVars>
          <dgm:bulletEnabled val="1"/>
        </dgm:presLayoutVars>
      </dgm:prSet>
      <dgm:spPr/>
    </dgm:pt>
  </dgm:ptLst>
  <dgm:cxnLst>
    <dgm:cxn modelId="{A6EAF101-6040-4B04-9B9C-BB6B63BD9D3F}" type="presOf" srcId="{EA93F4C5-FFB5-4C51-AC96-7564C3A438C3}" destId="{4BD98CFD-EC64-44C3-BB95-9DBE5DDA62CA}" srcOrd="0" destOrd="0" presId="urn:microsoft.com/office/officeart/2005/8/layout/hList1"/>
    <dgm:cxn modelId="{E4030206-1AE7-4F1E-A6F2-A9109F4B4D65}" type="presOf" srcId="{B42490BF-2F15-44ED-9E15-CF6DEB3BAEA2}" destId="{128E69BF-CA6F-449B-B9CE-6E9A6F5C3359}" srcOrd="0" destOrd="1" presId="urn:microsoft.com/office/officeart/2005/8/layout/hList1"/>
    <dgm:cxn modelId="{39518E08-01B1-451C-B753-8C1F68EB0803}" srcId="{E62C9633-E6D8-4C9C-B9F3-47F1412479EF}" destId="{B45AA854-024B-4AF3-B284-7B48595E27EA}" srcOrd="4" destOrd="0" parTransId="{DA1253AD-8FF8-4228-9B79-0DF604F74A2F}" sibTransId="{C193F707-73B0-4744-B0AD-E0713B06AB91}"/>
    <dgm:cxn modelId="{BC583C1A-865E-41DA-ACC5-1E29F3BEFB14}" type="presOf" srcId="{58C0A8FC-FF9C-4484-972A-263C0149E367}" destId="{128E69BF-CA6F-449B-B9CE-6E9A6F5C3359}" srcOrd="0" destOrd="5" presId="urn:microsoft.com/office/officeart/2005/8/layout/hList1"/>
    <dgm:cxn modelId="{CFFBC628-8264-4CA3-9BDC-EBB7AF9A435E}" srcId="{F850B295-3F12-45C5-8740-186B9ECA97B4}" destId="{1C99139B-7AAA-4853-B299-5DB39B7D97B3}" srcOrd="0" destOrd="0" parTransId="{36DF523A-3407-4695-90D1-7699A7A549EA}" sibTransId="{B9830DE9-2992-4E3E-AFD4-B2EFBD6789D4}"/>
    <dgm:cxn modelId="{716B9A37-E117-4189-A76B-5AAB7DD85D88}" type="presOf" srcId="{1C99139B-7AAA-4853-B299-5DB39B7D97B3}" destId="{128E69BF-CA6F-449B-B9CE-6E9A6F5C3359}" srcOrd="0" destOrd="0" presId="urn:microsoft.com/office/officeart/2005/8/layout/hList1"/>
    <dgm:cxn modelId="{0B006F3C-5F70-4042-9F67-7FCBF6335C72}" type="presOf" srcId="{F850B295-3F12-45C5-8740-186B9ECA97B4}" destId="{E2DFB66E-3E3F-479B-9F70-37C0BF68C9E4}" srcOrd="0" destOrd="0" presId="urn:microsoft.com/office/officeart/2005/8/layout/hList1"/>
    <dgm:cxn modelId="{1CFA1C60-6605-430B-A7FB-CA778F4E9B4B}" srcId="{F850B295-3F12-45C5-8740-186B9ECA97B4}" destId="{B42490BF-2F15-44ED-9E15-CF6DEB3BAEA2}" srcOrd="1" destOrd="0" parTransId="{13A6D6F2-573A-4DF1-BEA1-520458E269B8}" sibTransId="{4A6480DC-938C-453E-A3A3-FB32D3E32478}"/>
    <dgm:cxn modelId="{CE9AE84D-2376-424F-AF44-BD7D6831D652}" type="presOf" srcId="{2333B700-16A8-4E40-B698-33AB9C7F0DCB}" destId="{27937285-A618-48D2-9EA6-039D513A83A4}" srcOrd="0" destOrd="5" presId="urn:microsoft.com/office/officeart/2005/8/layout/hList1"/>
    <dgm:cxn modelId="{1A3A8253-3911-40F2-911A-D70F4C476A19}" srcId="{F850B295-3F12-45C5-8740-186B9ECA97B4}" destId="{834EEF90-FA67-4FE3-ADEE-5045C9C31D2E}" srcOrd="2" destOrd="0" parTransId="{DF89C00C-6ED6-4D65-B12D-F9B7F5F87E64}" sibTransId="{8E8C8EDF-5253-42F3-9EE3-4CBA93008550}"/>
    <dgm:cxn modelId="{EB700C79-17D3-47D4-86FE-4B813D085FA0}" srcId="{E62C9633-E6D8-4C9C-B9F3-47F1412479EF}" destId="{6C7D3FA3-E79A-4563-9F17-6147C5AD0ED9}" srcOrd="0" destOrd="0" parTransId="{731AA238-2C46-47D7-9C58-403613493C97}" sibTransId="{337C9AD2-3617-46C1-BB81-7E60AD669C32}"/>
    <dgm:cxn modelId="{B5701379-4A5D-4E9F-8C8D-A1680229D060}" srcId="{EA93F4C5-FFB5-4C51-AC96-7564C3A438C3}" destId="{F850B295-3F12-45C5-8740-186B9ECA97B4}" srcOrd="0" destOrd="0" parTransId="{15959B61-02FA-4C24-B244-0B53C1816C94}" sibTransId="{4EE2B03E-60EB-4FF7-9F62-1B4B8FB5D5A0}"/>
    <dgm:cxn modelId="{ABB29C7E-E103-4567-BAD0-78E5EF958762}" srcId="{F850B295-3F12-45C5-8740-186B9ECA97B4}" destId="{3CA5BC02-83E7-491F-A654-EF60D4BBB8D0}" srcOrd="4" destOrd="0" parTransId="{A9DEBE24-CB5C-4B56-8E0D-9C16469A344C}" sibTransId="{043CC1C9-8CC9-4FEF-8705-AB3966B55438}"/>
    <dgm:cxn modelId="{4FCED380-D491-46F2-BC3F-EE8D3C53BC41}" type="presOf" srcId="{B45AA854-024B-4AF3-B284-7B48595E27EA}" destId="{27937285-A618-48D2-9EA6-039D513A83A4}" srcOrd="0" destOrd="4" presId="urn:microsoft.com/office/officeart/2005/8/layout/hList1"/>
    <dgm:cxn modelId="{D1AFEC84-3D28-4C2F-AB32-8B3907DFFBAF}" type="presOf" srcId="{6C7D3FA3-E79A-4563-9F17-6147C5AD0ED9}" destId="{27937285-A618-48D2-9EA6-039D513A83A4}" srcOrd="0" destOrd="0" presId="urn:microsoft.com/office/officeart/2005/8/layout/hList1"/>
    <dgm:cxn modelId="{0FDBE38C-77A8-47E5-B095-B46B3E4DA5E4}" type="presOf" srcId="{952D38FD-A85E-4659-89D6-DEC687BC3FC7}" destId="{27937285-A618-48D2-9EA6-039D513A83A4}" srcOrd="0" destOrd="3" presId="urn:microsoft.com/office/officeart/2005/8/layout/hList1"/>
    <dgm:cxn modelId="{8C2793A0-44CD-4C58-AA26-68291EB44F50}" srcId="{EA93F4C5-FFB5-4C51-AC96-7564C3A438C3}" destId="{E62C9633-E6D8-4C9C-B9F3-47F1412479EF}" srcOrd="1" destOrd="0" parTransId="{E1867707-6F64-461B-8AB8-BB5D45675C8C}" sibTransId="{1BBFB645-9BD4-4FA3-891A-6890964CEDAC}"/>
    <dgm:cxn modelId="{D50778AC-6559-4C73-A7E6-5448DA06A64F}" srcId="{F850B295-3F12-45C5-8740-186B9ECA97B4}" destId="{58C0A8FC-FF9C-4484-972A-263C0149E367}" srcOrd="5" destOrd="0" parTransId="{6D329DBA-534B-40C5-8638-1570BB9D09FE}" sibTransId="{0BA1470B-24F4-4132-945B-DCB27B120403}"/>
    <dgm:cxn modelId="{41C7DEAF-F0DB-4E92-A139-33BE68B54059}" srcId="{E62C9633-E6D8-4C9C-B9F3-47F1412479EF}" destId="{952D38FD-A85E-4659-89D6-DEC687BC3FC7}" srcOrd="3" destOrd="0" parTransId="{EDF82437-BBEF-4B74-BA8D-9C4E5C4DF5AF}" sibTransId="{7A348C2B-DE4E-414B-BA83-00145C48FA69}"/>
    <dgm:cxn modelId="{92128FB2-3208-491F-8AA8-004C53D1FF3F}" type="presOf" srcId="{834EEF90-FA67-4FE3-ADEE-5045C9C31D2E}" destId="{128E69BF-CA6F-449B-B9CE-6E9A6F5C3359}" srcOrd="0" destOrd="2" presId="urn:microsoft.com/office/officeart/2005/8/layout/hList1"/>
    <dgm:cxn modelId="{605B1ABA-7347-4CB1-BC14-6D263A354302}" srcId="{F850B295-3F12-45C5-8740-186B9ECA97B4}" destId="{8B068615-E738-4D67-96AF-7729FFFD5DF8}" srcOrd="3" destOrd="0" parTransId="{AE3A9C95-44AE-4CFE-BE30-26C6BC2774E0}" sibTransId="{2A4DEDE9-4314-438F-B3C6-5A45E4DE5B99}"/>
    <dgm:cxn modelId="{E11F1EBE-271C-416F-A7FE-31668C5EB6DF}" type="presOf" srcId="{E80C05D5-4F31-4D43-8859-EFCE6FCB6A9A}" destId="{27937285-A618-48D2-9EA6-039D513A83A4}" srcOrd="0" destOrd="2" presId="urn:microsoft.com/office/officeart/2005/8/layout/hList1"/>
    <dgm:cxn modelId="{D06268D1-39DA-4EFF-BC99-292A23918487}" type="presOf" srcId="{E62C9633-E6D8-4C9C-B9F3-47F1412479EF}" destId="{E4806E23-FA4F-4C4A-BD29-5166690EBC38}" srcOrd="0" destOrd="0" presId="urn:microsoft.com/office/officeart/2005/8/layout/hList1"/>
    <dgm:cxn modelId="{623406DE-EF86-43A5-8564-FE6FD8A381AC}" type="presOf" srcId="{3CA5BC02-83E7-491F-A654-EF60D4BBB8D0}" destId="{128E69BF-CA6F-449B-B9CE-6E9A6F5C3359}" srcOrd="0" destOrd="4" presId="urn:microsoft.com/office/officeart/2005/8/layout/hList1"/>
    <dgm:cxn modelId="{B7C0D3E1-583E-4602-B97A-811BA8F73158}" srcId="{E62C9633-E6D8-4C9C-B9F3-47F1412479EF}" destId="{6DF18F48-8480-4497-A0BA-192A79A5D84D}" srcOrd="1" destOrd="0" parTransId="{66478935-15B8-4F9D-877F-C1FF09D0B4AC}" sibTransId="{E24B6270-A197-4DDB-B7D2-DA9A9BFD4AD9}"/>
    <dgm:cxn modelId="{2DE528E2-5C94-47E0-8278-B7390DBF2E84}" type="presOf" srcId="{6DF18F48-8480-4497-A0BA-192A79A5D84D}" destId="{27937285-A618-48D2-9EA6-039D513A83A4}" srcOrd="0" destOrd="1" presId="urn:microsoft.com/office/officeart/2005/8/layout/hList1"/>
    <dgm:cxn modelId="{EC3428EA-B923-420B-8CC2-01A76DFDB51A}" srcId="{E62C9633-E6D8-4C9C-B9F3-47F1412479EF}" destId="{E80C05D5-4F31-4D43-8859-EFCE6FCB6A9A}" srcOrd="2" destOrd="0" parTransId="{D2F53B17-D1F1-4B7E-9CF5-B70132C62BDB}" sibTransId="{EAB969AC-3A5A-4C4C-8BFB-5A33B5861B6A}"/>
    <dgm:cxn modelId="{C71DF7ED-85C0-4D16-897C-54A035EFDECF}" srcId="{E62C9633-E6D8-4C9C-B9F3-47F1412479EF}" destId="{2333B700-16A8-4E40-B698-33AB9C7F0DCB}" srcOrd="5" destOrd="0" parTransId="{C0094B7E-077A-4FAB-8F0A-AC94AECE7D0A}" sibTransId="{0DDD4978-1247-4E30-8590-41FDC47B1836}"/>
    <dgm:cxn modelId="{D9D49EF6-63A1-43B8-9C7E-B044AD84911E}" type="presOf" srcId="{8B068615-E738-4D67-96AF-7729FFFD5DF8}" destId="{128E69BF-CA6F-449B-B9CE-6E9A6F5C3359}" srcOrd="0" destOrd="3" presId="urn:microsoft.com/office/officeart/2005/8/layout/hList1"/>
    <dgm:cxn modelId="{C5974DBD-0017-4EBC-86DB-4EF76937509C}" type="presParOf" srcId="{4BD98CFD-EC64-44C3-BB95-9DBE5DDA62CA}" destId="{1D1F9D6D-CA2E-45A0-AC5C-BCD097FBBE64}" srcOrd="0" destOrd="0" presId="urn:microsoft.com/office/officeart/2005/8/layout/hList1"/>
    <dgm:cxn modelId="{5CB0F155-B6B7-4440-B3A4-D9E80F3E52AD}" type="presParOf" srcId="{1D1F9D6D-CA2E-45A0-AC5C-BCD097FBBE64}" destId="{E2DFB66E-3E3F-479B-9F70-37C0BF68C9E4}" srcOrd="0" destOrd="0" presId="urn:microsoft.com/office/officeart/2005/8/layout/hList1"/>
    <dgm:cxn modelId="{EF4E4D8E-01A8-46CE-80A6-BE32771B21CB}" type="presParOf" srcId="{1D1F9D6D-CA2E-45A0-AC5C-BCD097FBBE64}" destId="{128E69BF-CA6F-449B-B9CE-6E9A6F5C3359}" srcOrd="1" destOrd="0" presId="urn:microsoft.com/office/officeart/2005/8/layout/hList1"/>
    <dgm:cxn modelId="{30586267-1F8F-4D08-8EDE-5F977CF6B0AD}" type="presParOf" srcId="{4BD98CFD-EC64-44C3-BB95-9DBE5DDA62CA}" destId="{310281D8-3C90-4BD9-BB64-7F0EF76CD0DB}" srcOrd="1" destOrd="0" presId="urn:microsoft.com/office/officeart/2005/8/layout/hList1"/>
    <dgm:cxn modelId="{D86A958D-39EF-4F70-A287-CF87AFB7D912}" type="presParOf" srcId="{4BD98CFD-EC64-44C3-BB95-9DBE5DDA62CA}" destId="{38E1BE1D-8E53-4087-8D99-9AD54F89B7B6}" srcOrd="2" destOrd="0" presId="urn:microsoft.com/office/officeart/2005/8/layout/hList1"/>
    <dgm:cxn modelId="{A46B42FC-684F-4FC3-B57D-179871126864}" type="presParOf" srcId="{38E1BE1D-8E53-4087-8D99-9AD54F89B7B6}" destId="{E4806E23-FA4F-4C4A-BD29-5166690EBC38}" srcOrd="0" destOrd="0" presId="urn:microsoft.com/office/officeart/2005/8/layout/hList1"/>
    <dgm:cxn modelId="{9BA08FC7-C4E0-4BA9-B283-34221DBB8BDC}" type="presParOf" srcId="{38E1BE1D-8E53-4087-8D99-9AD54F89B7B6}" destId="{27937285-A618-48D2-9EA6-039D513A83A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DFB66E-3E3F-479B-9F70-37C0BF68C9E4}">
      <dsp:nvSpPr>
        <dsp:cNvPr id="0" name=""/>
        <dsp:cNvSpPr/>
      </dsp:nvSpPr>
      <dsp:spPr>
        <a:xfrm>
          <a:off x="4906" y="112142"/>
          <a:ext cx="4809929" cy="7765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Encuestas en línea</a:t>
          </a:r>
          <a:endParaRPr lang="es-PE" sz="2400" b="1" kern="1200" dirty="0"/>
        </a:p>
      </dsp:txBody>
      <dsp:txXfrm>
        <a:off x="4906" y="112142"/>
        <a:ext cx="4809929" cy="776528"/>
      </dsp:txXfrm>
    </dsp:sp>
    <dsp:sp modelId="{128E69BF-CA6F-449B-B9CE-6E9A6F5C3359}">
      <dsp:nvSpPr>
        <dsp:cNvPr id="0" name=""/>
        <dsp:cNvSpPr/>
      </dsp:nvSpPr>
      <dsp:spPr>
        <a:xfrm>
          <a:off x="4906" y="767619"/>
          <a:ext cx="4809929" cy="23492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No requieren </a:t>
          </a:r>
          <a:r>
            <a:rPr lang="es-ES" sz="1700" kern="1200" dirty="0" err="1">
              <a:solidFill>
                <a:schemeClr val="bg2">
                  <a:lumMod val="50000"/>
                </a:schemeClr>
              </a:solidFill>
            </a:rPr>
            <a:t>login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Recolección de datos hecho por participante 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Pueden ser anónimos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Interface personalizable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Recordatorios programables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Notificación de finalización opcional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906" y="767619"/>
        <a:ext cx="4809929" cy="2349231"/>
      </dsp:txXfrm>
    </dsp:sp>
    <dsp:sp modelId="{E4806E23-FA4F-4C4A-BD29-5166690EBC38}">
      <dsp:nvSpPr>
        <dsp:cNvPr id="0" name=""/>
        <dsp:cNvSpPr/>
      </dsp:nvSpPr>
      <dsp:spPr>
        <a:xfrm>
          <a:off x="5489572" y="110790"/>
          <a:ext cx="5437288" cy="7819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Formularios de reporte de casos</a:t>
          </a:r>
          <a:endParaRPr lang="es-PE" sz="2400" b="1" kern="1200" dirty="0"/>
        </a:p>
      </dsp:txBody>
      <dsp:txXfrm>
        <a:off x="5489572" y="110790"/>
        <a:ext cx="5437288" cy="781937"/>
      </dsp:txXfrm>
    </dsp:sp>
    <dsp:sp modelId="{27937285-A618-48D2-9EA6-039D513A83A4}">
      <dsp:nvSpPr>
        <dsp:cNvPr id="0" name=""/>
        <dsp:cNvSpPr/>
      </dsp:nvSpPr>
      <dsp:spPr>
        <a:xfrm>
          <a:off x="5488225" y="768971"/>
          <a:ext cx="5439981" cy="23492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Usuarios autorizados </a:t>
          </a:r>
          <a:r>
            <a:rPr lang="es-ES" sz="1700" kern="1200" dirty="0" err="1">
              <a:solidFill>
                <a:schemeClr val="bg2">
                  <a:lumMod val="50000"/>
                </a:schemeClr>
              </a:solidFill>
            </a:rPr>
            <a:t>REDCap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Recolección por el staff del estudio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Usuarios pueden ver toda la data ingresada, editar respuestas previas, o buscar actualizaciones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Usuarios tienen acceso adicional a ingreso de datos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Ingreso de datos auditado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>
              <a:solidFill>
                <a:schemeClr val="bg2">
                  <a:lumMod val="50000"/>
                </a:schemeClr>
              </a:solidFill>
            </a:rPr>
            <a:t>Status de formulario </a:t>
          </a:r>
          <a:endParaRPr lang="es-PE" sz="17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5488225" y="768971"/>
        <a:ext cx="5439981" cy="2349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BBDF4-A3B8-45F2-93E4-63F799395326}" type="datetimeFigureOut">
              <a:rPr lang="es-PE" smtClean="0"/>
              <a:t>16/03/2023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B5AEB-E169-4C5C-80D1-B74AA406C6D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82376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98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4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2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7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29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4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3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5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9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99426-AB6A-4CEF-A506-E1AF50971483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313E2-7557-45CD-9DF8-10A3C7536B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2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hyperlink" Target="https://www.linkedin.com/in/c-mahony-re%C3%A1tegui-rivera-md-825a4b102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redondeado 30"/>
          <p:cNvSpPr/>
          <p:nvPr/>
        </p:nvSpPr>
        <p:spPr>
          <a:xfrm>
            <a:off x="745779" y="4771539"/>
            <a:ext cx="66615" cy="6280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611984" y="3077314"/>
            <a:ext cx="487441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Desarrollo de encuestas en línea en </a:t>
            </a:r>
            <a:r>
              <a:rPr lang="es-ES" sz="48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REDCap</a:t>
            </a:r>
            <a:endParaRPr lang="es-PE" sz="4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C8989F68-84A9-4435-8EE0-E3A8CEEC762A}"/>
              </a:ext>
            </a:extLst>
          </p:cNvPr>
          <p:cNvSpPr txBox="1">
            <a:spLocks/>
          </p:cNvSpPr>
          <p:nvPr/>
        </p:nvSpPr>
        <p:spPr>
          <a:xfrm>
            <a:off x="812394" y="4698152"/>
            <a:ext cx="4498148" cy="1483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chemeClr val="bg1"/>
                </a:solidFill>
                <a:latin typeface="+mj-lt"/>
              </a:rPr>
              <a:t>C. Mahony Reátegui-Rivera, MD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</a:rPr>
              <a:t>Centro Nacional de </a:t>
            </a:r>
            <a:r>
              <a:rPr lang="en-US" sz="1800" dirty="0" err="1">
                <a:solidFill>
                  <a:schemeClr val="bg1"/>
                </a:solidFill>
                <a:latin typeface="+mj-lt"/>
              </a:rPr>
              <a:t>Salud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</a:rPr>
              <a:t>Pública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, Instituto Nacional de </a:t>
            </a:r>
            <a:r>
              <a:rPr lang="en-US" sz="1800" dirty="0" err="1">
                <a:solidFill>
                  <a:schemeClr val="bg1"/>
                </a:solidFill>
                <a:latin typeface="+mj-lt"/>
              </a:rPr>
              <a:t>Salud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</a:rPr>
              <a:t>Unidad de </a:t>
            </a:r>
            <a:r>
              <a:rPr lang="en-US" sz="1800" dirty="0" err="1">
                <a:solidFill>
                  <a:schemeClr val="bg1"/>
                </a:solidFill>
                <a:latin typeface="+mj-lt"/>
              </a:rPr>
              <a:t>Telesalud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, Universidad Nacional Mayor de San Marcos</a:t>
            </a: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605102" y="2755154"/>
            <a:ext cx="406451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PE" sz="4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26" y="825670"/>
            <a:ext cx="1225529" cy="4742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26221" r="9506" b="25189"/>
          <a:stretch/>
        </p:blipFill>
        <p:spPr>
          <a:xfrm>
            <a:off x="561807" y="780970"/>
            <a:ext cx="1951868" cy="509948"/>
          </a:xfrm>
          <a:prstGeom prst="rect">
            <a:avLst/>
          </a:prstGeom>
        </p:spPr>
      </p:pic>
      <p:pic>
        <p:nvPicPr>
          <p:cNvPr id="2" name="Imagen 1" descr="Hombre sonriendo con lentes&#10;&#10;Descripción generada automáticamente con confianza media">
            <a:hlinkClick r:id="rId5"/>
            <a:extLst>
              <a:ext uri="{FF2B5EF4-FFF2-40B4-BE49-F238E27FC236}">
                <a16:creationId xmlns:a16="http://schemas.microsoft.com/office/drawing/2014/main" id="{BB755831-DF4F-1FA9-24D3-BC92C8325AF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88"/>
          <a:stretch/>
        </p:blipFill>
        <p:spPr>
          <a:xfrm>
            <a:off x="156741" y="4838214"/>
            <a:ext cx="519154" cy="505311"/>
          </a:xfrm>
          <a:prstGeom prst="round2DiagRect">
            <a:avLst>
              <a:gd name="adj1" fmla="val 29697"/>
              <a:gd name="adj2" fmla="val 0"/>
            </a:avLst>
          </a:prstGeom>
          <a:ln w="28575" cap="sq">
            <a:solidFill>
              <a:srgbClr val="FFFFFF"/>
            </a:solidFill>
            <a:miter lim="800000"/>
          </a:ln>
          <a:effectLst/>
        </p:spPr>
      </p:pic>
      <p:pic>
        <p:nvPicPr>
          <p:cNvPr id="1026" name="Picture 2" descr="8 Ways to Conduct Survey Testing and Top 7 Benefits | SurveyLegend">
            <a:extLst>
              <a:ext uri="{FF2B5EF4-FFF2-40B4-BE49-F238E27FC236}">
                <a16:creationId xmlns:a16="http://schemas.microsoft.com/office/drawing/2014/main" id="{7470BC0C-C38D-EF53-A888-BAA2B87F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343" y="1299883"/>
            <a:ext cx="5551714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5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6BC4EC8-341D-7B23-E7D8-3B29CAAFE46B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Estado de la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Activa/Offline</a:t>
            </a:r>
            <a:endParaRPr lang="es-ES" sz="2400" b="1" dirty="0"/>
          </a:p>
          <a:p>
            <a:r>
              <a:rPr lang="es-ES" sz="2400" b="1" dirty="0">
                <a:solidFill>
                  <a:srgbClr val="002060"/>
                </a:solidFill>
              </a:rPr>
              <a:t>Opciones básicas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Titulo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Instrucciones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Opciones de diseño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Logo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Botones avanzados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Tamaño/Fuente del texto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Tema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48B326-6184-074F-BB8C-96ECDD7D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85" y="1448117"/>
            <a:ext cx="6146272" cy="42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58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832974A-F605-B44F-B393-767380906E96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Estado de la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Activa/Offline</a:t>
            </a:r>
            <a:endParaRPr lang="es-ES" sz="2400" dirty="0"/>
          </a:p>
          <a:p>
            <a:r>
              <a:rPr lang="es-ES" sz="2400" b="1" dirty="0">
                <a:solidFill>
                  <a:srgbClr val="002060"/>
                </a:solidFill>
              </a:rPr>
              <a:t>Opciones básicas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Titulo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Instrucciones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Opciones de diseño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Logo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Botones avanzados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Tamaño/Fuente del texto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Tema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FFD709-612A-0D1A-CA5B-D89D767F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85" y="1448117"/>
            <a:ext cx="6146272" cy="41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0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B717F3B9-AAC7-0BF7-0E87-AA73C9C908CB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Estado de la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Activa/Offline</a:t>
            </a:r>
            <a:endParaRPr lang="es-ES" sz="2400" dirty="0"/>
          </a:p>
          <a:p>
            <a:r>
              <a:rPr lang="es-ES" sz="2400" b="1" dirty="0">
                <a:solidFill>
                  <a:srgbClr val="002060"/>
                </a:solidFill>
              </a:rPr>
              <a:t>Opciones básicas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Titulo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Instrucciones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Opciones de diseño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Logo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Botones avanzados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Tamaño/Fuente del texto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Tema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1D54CE-C9EA-FF1C-1958-D6B57D7B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131" y="1477145"/>
            <a:ext cx="6093897" cy="376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9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008DAB6-07B7-BB39-5ACE-63C488811D70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Estado de la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Activa/Offline</a:t>
            </a:r>
            <a:endParaRPr lang="es-ES" sz="2400" dirty="0"/>
          </a:p>
          <a:p>
            <a:r>
              <a:rPr lang="es-ES" sz="2400" b="1" dirty="0">
                <a:solidFill>
                  <a:srgbClr val="002060"/>
                </a:solidFill>
              </a:rPr>
              <a:t>Opciones básicas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Titulo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Instrucciones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Opciones de diseño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Logo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Botones avanzados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Tamaño/Fuente del texto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Tema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6743C2-1504-9720-9DE6-CCE313D0F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130" y="1560271"/>
            <a:ext cx="6093897" cy="376160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1DB78B2-9A1E-B311-85FB-124CE3FC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30" y="3370751"/>
            <a:ext cx="3438491" cy="2169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1ECAC6-0815-52E8-EC2D-81D008FBD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732" y="3354469"/>
            <a:ext cx="3265822" cy="21620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972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1CE166EC-5935-C954-EE1D-36A0C1A6DC8C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Estado de la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Activa/Offline</a:t>
            </a:r>
            <a:endParaRPr lang="es-ES" sz="2400" dirty="0"/>
          </a:p>
          <a:p>
            <a:r>
              <a:rPr lang="es-ES" sz="2400" b="1" dirty="0">
                <a:solidFill>
                  <a:srgbClr val="002060"/>
                </a:solidFill>
              </a:rPr>
              <a:t>Opciones básicas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Titulo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Instrucciones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Opciones de diseño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Logo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Botones avanzados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Tamaño/Fuente del texto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Tema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5EA106-7EA1-C29A-AF75-320E9B99E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6"/>
          <a:stretch/>
        </p:blipFill>
        <p:spPr>
          <a:xfrm>
            <a:off x="5492131" y="1493521"/>
            <a:ext cx="6093897" cy="38032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6308FD-E6A2-B2C4-342A-488908D94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98"/>
          <a:stretch/>
        </p:blipFill>
        <p:spPr>
          <a:xfrm>
            <a:off x="5492131" y="1830239"/>
            <a:ext cx="6093897" cy="346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79405719-96C8-BE7A-7A6B-E0E406BFCAAC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Estado de la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Activa/Offline</a:t>
            </a:r>
            <a:endParaRPr lang="es-ES" sz="2400" dirty="0"/>
          </a:p>
          <a:p>
            <a:r>
              <a:rPr lang="es-ES" sz="2400" b="1" dirty="0">
                <a:solidFill>
                  <a:srgbClr val="002060"/>
                </a:solidFill>
              </a:rPr>
              <a:t>Opciones básicas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Titulo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Instrucciones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Opciones de diseño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Logo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Botones avanzados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Tamaño/Fuente del texto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Tema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0D235A-342A-AACB-1B9C-17CE09EDF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6"/>
          <a:stretch/>
        </p:blipFill>
        <p:spPr>
          <a:xfrm>
            <a:off x="5492131" y="1493521"/>
            <a:ext cx="6093897" cy="380328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73F0965-568A-A27F-165F-AF7B321BD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98"/>
          <a:stretch/>
        </p:blipFill>
        <p:spPr>
          <a:xfrm>
            <a:off x="5492131" y="1830239"/>
            <a:ext cx="6093897" cy="346573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C099CA-F9FC-B6A6-4C87-DA11B7758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478" y="3853920"/>
            <a:ext cx="2395728" cy="1266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5C7A072-7131-2E06-4B36-AEB14C20E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478" y="2450283"/>
            <a:ext cx="2395728" cy="12640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8C8C301-D336-1596-D3D3-02E71D650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8478" y="5259530"/>
            <a:ext cx="2395728" cy="1294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5F25ED-9B32-EBCD-9430-3DA96B8F5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8478" y="1046815"/>
            <a:ext cx="2395728" cy="12589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E927F58B-A74F-BF42-B84C-61034588AD2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334375" y="1676281"/>
            <a:ext cx="854103" cy="197655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40E89A1-4415-4DF5-AB87-E7254757FBB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8360569" y="3082314"/>
            <a:ext cx="827909" cy="69673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480114B-F1EC-24F2-9BFD-BC7E56C5A23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379619" y="4036219"/>
            <a:ext cx="808859" cy="45071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632006A-9654-301C-FCF6-00DE9A36A74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379619" y="4295775"/>
            <a:ext cx="808859" cy="16109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32C4F75-5127-B629-48B4-845BB2FA3618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</p:spTree>
    <p:extLst>
      <p:ext uri="{BB962C8B-B14F-4D97-AF65-F5344CB8AC3E}">
        <p14:creationId xmlns:p14="http://schemas.microsoft.com/office/powerpoint/2010/main" val="3829270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794AE3-C5E9-8BAD-1AD5-F5E4EC5C87EF}"/>
              </a:ext>
            </a:extLst>
          </p:cNvPr>
          <p:cNvSpPr/>
          <p:nvPr/>
        </p:nvSpPr>
        <p:spPr>
          <a:xfrm>
            <a:off x="854072" y="612895"/>
            <a:ext cx="69894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 (II)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346F7B-CEBE-9508-C8F0-F883D18E09C6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Personalización de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Numeración de preguntas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Visualización de preguntas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Campos requeridos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Resultados agregados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Texto a voz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Acceso a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Tiempo y fecha de expiración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Guardar y retornar luego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1DFD4C-D6D5-FDD0-2D39-37870EF57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603" y="1134276"/>
            <a:ext cx="6047426" cy="409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5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794AE3-C5E9-8BAD-1AD5-F5E4EC5C87EF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C822AC-F959-5C35-3A54-6E510B6BA19B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Personalización de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Numeración de preguntas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Visualización de preguntas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Campos requeridos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Resultados agregados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Texto a voz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Acceso a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Tiempo y fecha de expiración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Guardar y retornar luego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DD4C176-36EB-1E3D-1E1E-045F2F8C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22" y="1134276"/>
            <a:ext cx="6075707" cy="40787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06ECBB-6A80-8CF6-AD16-A15CC672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52" y="2685946"/>
            <a:ext cx="5128713" cy="579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2428BB6-0DE2-2FCE-F460-AEE7DC359CBE}"/>
              </a:ext>
            </a:extLst>
          </p:cNvPr>
          <p:cNvSpPr/>
          <p:nvPr/>
        </p:nvSpPr>
        <p:spPr>
          <a:xfrm>
            <a:off x="854072" y="612895"/>
            <a:ext cx="69894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 (II)</a:t>
            </a:r>
          </a:p>
        </p:txBody>
      </p:sp>
    </p:spTree>
    <p:extLst>
      <p:ext uri="{BB962C8B-B14F-4D97-AF65-F5344CB8AC3E}">
        <p14:creationId xmlns:p14="http://schemas.microsoft.com/office/powerpoint/2010/main" val="150141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794AE3-C5E9-8BAD-1AD5-F5E4EC5C87EF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ECBE76F8-52DF-FCCA-F12F-8494E2BCCB28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Personalización de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Numeración de preguntas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Visualización de preguntas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Campos requeridos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Resultados agregados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Texto a voz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Acceso a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Tiempo y fecha de expiración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Guardar y retornar luego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577621-D3CF-14E6-599E-9252AE550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98" y="1134276"/>
            <a:ext cx="6064631" cy="333343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DFEF809-F7A1-A7CF-F4CE-07F47C25C440}"/>
              </a:ext>
            </a:extLst>
          </p:cNvPr>
          <p:cNvSpPr/>
          <p:nvPr/>
        </p:nvSpPr>
        <p:spPr>
          <a:xfrm>
            <a:off x="854072" y="612895"/>
            <a:ext cx="69894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 (II)</a:t>
            </a:r>
          </a:p>
        </p:txBody>
      </p:sp>
    </p:spTree>
    <p:extLst>
      <p:ext uri="{BB962C8B-B14F-4D97-AF65-F5344CB8AC3E}">
        <p14:creationId xmlns:p14="http://schemas.microsoft.com/office/powerpoint/2010/main" val="2858338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794AE3-C5E9-8BAD-1AD5-F5E4EC5C87EF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D96900-7F4B-A898-2DE6-BCCC58A5DE22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Personalización de encuesta</a:t>
            </a:r>
            <a:endParaRPr lang="es-PE" sz="2400" b="1" dirty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Numeración de preguntas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Visualización de preguntas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Campos requeridos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Resultados agregados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Texto a voz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Acceso a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Tiempo y fecha de expiración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Guardar y retornar luego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642A0B1-E509-4961-58D5-890E1EE7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46" y="1039026"/>
            <a:ext cx="6145383" cy="504052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D2FD6AC-19EF-6DE1-6A5E-7D852219C0E5}"/>
              </a:ext>
            </a:extLst>
          </p:cNvPr>
          <p:cNvSpPr/>
          <p:nvPr/>
        </p:nvSpPr>
        <p:spPr>
          <a:xfrm>
            <a:off x="854072" y="612895"/>
            <a:ext cx="69894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 (II)</a:t>
            </a:r>
          </a:p>
        </p:txBody>
      </p:sp>
    </p:spTree>
    <p:extLst>
      <p:ext uri="{BB962C8B-B14F-4D97-AF65-F5344CB8AC3E}">
        <p14:creationId xmlns:p14="http://schemas.microsoft.com/office/powerpoint/2010/main" val="229957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DA6A785A-A2F4-4969-B046-22653D263440}"/>
              </a:ext>
            </a:extLst>
          </p:cNvPr>
          <p:cNvSpPr txBox="1">
            <a:spLocks/>
          </p:cNvSpPr>
          <p:nvPr/>
        </p:nvSpPr>
        <p:spPr>
          <a:xfrm>
            <a:off x="628650" y="1223127"/>
            <a:ext cx="7527060" cy="40727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100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Definición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ES" sz="3100" dirty="0">
              <a:solidFill>
                <a:srgbClr val="00AEB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100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encuestas en línea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ES" sz="3100" dirty="0">
              <a:solidFill>
                <a:srgbClr val="00AEB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100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Creación de una encuesta en línea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ES" sz="3100" dirty="0">
              <a:solidFill>
                <a:srgbClr val="00AEB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100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la encuesta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ES" sz="3100" dirty="0">
              <a:solidFill>
                <a:srgbClr val="00AEB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100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ES" sz="3100" dirty="0">
              <a:solidFill>
                <a:srgbClr val="00AEB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100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 de encuesta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s-ES" sz="3100" dirty="0">
              <a:solidFill>
                <a:srgbClr val="00AEB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23" y="6094239"/>
            <a:ext cx="1192304" cy="46135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7" t="26748" r="9801" b="26748"/>
          <a:stretch/>
        </p:blipFill>
        <p:spPr>
          <a:xfrm>
            <a:off x="9138252" y="6162675"/>
            <a:ext cx="1304186" cy="32604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2E456C-D21A-C9F8-2F09-31249114064F}"/>
              </a:ext>
            </a:extLst>
          </p:cNvPr>
          <p:cNvSpPr txBox="1"/>
          <p:nvPr/>
        </p:nvSpPr>
        <p:spPr>
          <a:xfrm>
            <a:off x="2914650" y="4725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AGENDA</a:t>
            </a:r>
            <a:r>
              <a:rPr lang="es-ES" sz="3600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9970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794AE3-C5E9-8BAD-1AD5-F5E4EC5C87EF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15679BC-D155-C545-038F-88710D45D1AD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Opciones de finalización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Continuar a siguientes encuestas/Redirigir a un URL/Texto de finalización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Stop </a:t>
            </a:r>
            <a:r>
              <a:rPr lang="es-ES" sz="1600" dirty="0" err="1"/>
              <a:t>actions</a:t>
            </a:r>
            <a:endParaRPr lang="es-ES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Email de confirmación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B644AF-8388-4BA0-9D0E-1ED102D3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602" y="1134276"/>
            <a:ext cx="6047426" cy="357776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2062F5C-3A79-23E7-9890-45BDAF113542}"/>
              </a:ext>
            </a:extLst>
          </p:cNvPr>
          <p:cNvSpPr/>
          <p:nvPr/>
        </p:nvSpPr>
        <p:spPr>
          <a:xfrm>
            <a:off x="854072" y="612895"/>
            <a:ext cx="71753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 (III)</a:t>
            </a:r>
          </a:p>
        </p:txBody>
      </p:sp>
    </p:spTree>
    <p:extLst>
      <p:ext uri="{BB962C8B-B14F-4D97-AF65-F5344CB8AC3E}">
        <p14:creationId xmlns:p14="http://schemas.microsoft.com/office/powerpoint/2010/main" val="1819476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2794AE3-C5E9-8BAD-1AD5-F5E4EC5C87EF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4D93C0C-9395-8BB7-15AA-E6AE7B89E809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Opciones de finalización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Continuar a siguientes encuestas/Redirigir a un URL/Texto de finalización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Stop </a:t>
            </a:r>
            <a:r>
              <a:rPr lang="es-ES" sz="1600" b="1" dirty="0" err="1"/>
              <a:t>actions</a:t>
            </a:r>
            <a:endParaRPr lang="es-ES" sz="16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Email de confirmación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26404B8-D26E-91F4-42C7-B69C0BC6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602" y="1134276"/>
            <a:ext cx="6047426" cy="31001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DF59DD2-6203-DB0B-21AE-E88F3D1B2125}"/>
              </a:ext>
            </a:extLst>
          </p:cNvPr>
          <p:cNvSpPr/>
          <p:nvPr/>
        </p:nvSpPr>
        <p:spPr>
          <a:xfrm>
            <a:off x="854072" y="612895"/>
            <a:ext cx="71753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 (III)</a:t>
            </a:r>
          </a:p>
        </p:txBody>
      </p:sp>
    </p:spTree>
    <p:extLst>
      <p:ext uri="{BB962C8B-B14F-4D97-AF65-F5344CB8AC3E}">
        <p14:creationId xmlns:p14="http://schemas.microsoft.com/office/powerpoint/2010/main" val="356576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717536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 (III)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D750FF7-FFDD-B656-33B7-EF12C5EEEB6A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Opciones de finalización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Continuar a siguientes encuestas/Redirigir a un URL/Texto de finalización de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Stop </a:t>
            </a:r>
            <a:r>
              <a:rPr lang="es-ES" sz="1600" dirty="0" err="1"/>
              <a:t>actions</a:t>
            </a:r>
            <a:endParaRPr lang="es-ES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Email de confirmación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A12EC7-9B11-8C31-8FCF-073CF7F2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602" y="1134276"/>
            <a:ext cx="6047426" cy="23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47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52CA4F-27F3-0AC2-704C-8BA3E5585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34" y="1032356"/>
            <a:ext cx="6047426" cy="52227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05F4FB2-AC51-02E1-C5B8-8E1ACB8A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56" y="1404655"/>
            <a:ext cx="2686425" cy="4048690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76F3EDE6-793F-423D-F954-BC40FB120252}"/>
              </a:ext>
            </a:extLst>
          </p:cNvPr>
          <p:cNvSpPr/>
          <p:nvPr/>
        </p:nvSpPr>
        <p:spPr>
          <a:xfrm>
            <a:off x="4355908" y="2938976"/>
            <a:ext cx="631768" cy="254330"/>
          </a:xfrm>
          <a:prstGeom prst="rightArrow">
            <a:avLst>
              <a:gd name="adj1" fmla="val 42509"/>
              <a:gd name="adj2" fmla="val 9775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7399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608866D-3B1C-4BE3-3993-54C0783B46F2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Enlace normal</a:t>
            </a:r>
            <a:r>
              <a:rPr lang="es-ES" sz="1600" dirty="0"/>
              <a:t>, acortado,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30F7D2E-F795-BFD5-3D4C-19DBE579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34" y="1032356"/>
            <a:ext cx="6047426" cy="52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37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02D59C1-D51E-E196-1CE4-9132F2149976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Enlace normal, </a:t>
            </a:r>
            <a:r>
              <a:rPr lang="es-ES" sz="1600" b="1" dirty="0"/>
              <a:t>acortado</a:t>
            </a:r>
            <a:r>
              <a:rPr lang="es-ES" sz="1600" dirty="0"/>
              <a:t>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4C99BC-E28A-FCB0-36D4-441672FA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47" y="1134276"/>
            <a:ext cx="5984782" cy="55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10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2C6A44B-50CC-3500-727F-8D22E52D6F4B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Enlace normal, acortado, o </a:t>
            </a:r>
            <a:r>
              <a:rPr lang="es-ES" sz="1600" b="1" dirty="0"/>
              <a:t>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FD7D6F-FFA4-96B7-029B-9D3EDB94F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47" y="1134276"/>
            <a:ext cx="5984782" cy="55326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81D7B5-5BD8-2CB3-3C9A-D3AE3FF76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47" y="1943962"/>
            <a:ext cx="5843991" cy="34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50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FF6E05E-334A-3A55-22E4-DC03531899B9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Enlace normal, acortado,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FC6BA4-52C6-8ABF-0461-FBB5712A8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288" y="1134276"/>
            <a:ext cx="5636741" cy="520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5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CB9CB4C6-ABA0-1F91-2B39-D03683501530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Enlace normal, acortado,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398E35-4A66-7A02-F20A-10607E862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7"/>
          <a:stretch/>
        </p:blipFill>
        <p:spPr>
          <a:xfrm>
            <a:off x="6674737" y="1032356"/>
            <a:ext cx="4772274" cy="506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92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0567C94B-3631-BFC6-F250-E89BE8411352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Enlace normal, acortado,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C140D78-0ABC-387A-6FE8-4CE6D973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34" y="1134277"/>
            <a:ext cx="6047426" cy="27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8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1">
            <a:extLst>
              <a:ext uri="{FF2B5EF4-FFF2-40B4-BE49-F238E27FC236}">
                <a16:creationId xmlns:a16="http://schemas.microsoft.com/office/drawing/2014/main" id="{83A9FF64-9CA3-EF16-114D-78C58F7C961A}"/>
              </a:ext>
            </a:extLst>
          </p:cNvPr>
          <p:cNvSpPr txBox="1">
            <a:spLocks/>
          </p:cNvSpPr>
          <p:nvPr/>
        </p:nvSpPr>
        <p:spPr>
          <a:xfrm>
            <a:off x="605971" y="1778915"/>
            <a:ext cx="10932887" cy="642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Instrumento de recolección de datos creado en </a:t>
            </a:r>
            <a:r>
              <a:rPr lang="es-ES" sz="2000" dirty="0" err="1">
                <a:solidFill>
                  <a:schemeClr val="bg2">
                    <a:lumMod val="50000"/>
                  </a:schemeClr>
                </a:solidFill>
              </a:rPr>
              <a:t>REDCap</a:t>
            </a: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 disponible “públicamente”</a:t>
            </a:r>
            <a:endParaRPr lang="es-PE" sz="3200" dirty="0"/>
          </a:p>
        </p:txBody>
      </p:sp>
      <p:graphicFrame>
        <p:nvGraphicFramePr>
          <p:cNvPr id="8" name="Marcador de contenido 6">
            <a:extLst>
              <a:ext uri="{FF2B5EF4-FFF2-40B4-BE49-F238E27FC236}">
                <a16:creationId xmlns:a16="http://schemas.microsoft.com/office/drawing/2014/main" id="{8C5A12A3-F53A-BB60-38F8-167EBDABC8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1125111"/>
              </p:ext>
            </p:extLst>
          </p:nvPr>
        </p:nvGraphicFramePr>
        <p:xfrm>
          <a:off x="606425" y="2519345"/>
          <a:ext cx="10933113" cy="3228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627768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¿Qué es una encuesta </a:t>
            </a:r>
            <a:r>
              <a:rPr lang="es-ES" sz="3000" b="1" dirty="0" err="1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REDCap</a:t>
            </a:r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496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E6270F8D-516D-B3B8-9D7A-0AF8424C3E4F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Enlace normal, acortado,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2C886A-55DC-EF58-233B-149FA22E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46" y="1134276"/>
            <a:ext cx="6075855" cy="28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9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07CD5046-EBD7-665A-903C-49699AAE8338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Enlace normal, acortado,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A17DC6-9144-FEB8-552F-C9499223F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334" y="1134276"/>
            <a:ext cx="6062695" cy="41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13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C79D8BD0-DA72-E3BE-1EB6-9314757C8474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Enlace normal, acortado,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A66C2E-FB89-1A5C-E410-8A1A493A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94" y="1134276"/>
            <a:ext cx="6102435" cy="41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3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5EBD8B8E-A6F3-62D9-CB51-650FFAD04B2E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Enlace normal, acortado,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E3926C-717B-45AB-2637-2C59AC2FC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34" y="1134276"/>
            <a:ext cx="6013995" cy="32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2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Distribución de la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81506C4B-62FF-6D12-A276-61D9DB165553}"/>
              </a:ext>
            </a:extLst>
          </p:cNvPr>
          <p:cNvSpPr txBox="1">
            <a:spLocks/>
          </p:cNvSpPr>
          <p:nvPr/>
        </p:nvSpPr>
        <p:spPr>
          <a:xfrm>
            <a:off x="605971" y="113427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400" dirty="0"/>
              <a:t>Enlace normal, acortado, o personalizado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400" dirty="0"/>
              <a:t>Código QR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400" dirty="0"/>
              <a:t>Código HTML</a:t>
            </a:r>
          </a:p>
          <a:p>
            <a:r>
              <a:rPr lang="es-ES" sz="2400" b="1" dirty="0">
                <a:solidFill>
                  <a:srgbClr val="002060"/>
                </a:solidFill>
              </a:rPr>
              <a:t>Lista de participantes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Enviar emails personalizados a participantes en una lista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Recordatorios configurables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b="1" dirty="0"/>
              <a:t>Rastreo e identificación de respuestas</a:t>
            </a:r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167965-A28E-D5FD-7F0D-1FCB583D1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034" y="1134276"/>
            <a:ext cx="6013995" cy="32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34660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 de encuesta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DB6BB6B4-74E6-C161-E5C6-07EC7E852C8E}"/>
              </a:ext>
            </a:extLst>
          </p:cNvPr>
          <p:cNvSpPr txBox="1">
            <a:spLocks/>
          </p:cNvSpPr>
          <p:nvPr/>
        </p:nvSpPr>
        <p:spPr>
          <a:xfrm>
            <a:off x="605971" y="1077126"/>
            <a:ext cx="4834675" cy="47440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Se usa para enviar una invitación para múltiples encuestas</a:t>
            </a:r>
          </a:p>
          <a:p>
            <a:endParaRPr lang="es-ES" sz="100" dirty="0"/>
          </a:p>
          <a:p>
            <a:r>
              <a:rPr lang="es-ES" sz="2400" b="1" dirty="0">
                <a:solidFill>
                  <a:srgbClr val="002060"/>
                </a:solidFill>
              </a:rPr>
              <a:t>Link público de la encuesta</a:t>
            </a:r>
          </a:p>
          <a:p>
            <a:r>
              <a:rPr lang="es-ES" sz="1600" dirty="0"/>
              <a:t>Las encuestas aparecerán en la cola si: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El participante completa una encuesta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600" dirty="0"/>
              <a:t>Alguna condición se cumple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PE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AC3FD92-F108-4025-B1E7-24BCE676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299" y="1092342"/>
            <a:ext cx="4858241" cy="539600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7C5A034-6284-633E-44C7-07B7883E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71" y="3653568"/>
            <a:ext cx="5293021" cy="2518632"/>
          </a:xfrm>
          <a:prstGeom prst="rect">
            <a:avLst/>
          </a:prstGeo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495DB896-46CF-84A3-7D81-EF749EA7A4DC}"/>
              </a:ext>
            </a:extLst>
          </p:cNvPr>
          <p:cNvSpPr/>
          <p:nvPr/>
        </p:nvSpPr>
        <p:spPr>
          <a:xfrm>
            <a:off x="6096000" y="4717221"/>
            <a:ext cx="631768" cy="254330"/>
          </a:xfrm>
          <a:prstGeom prst="rightArrow">
            <a:avLst>
              <a:gd name="adj1" fmla="val 42509"/>
              <a:gd name="adj2" fmla="val 9775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97008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34660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 de encuesta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A234F4-1F35-A023-0D96-78654E47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67" y="1810551"/>
            <a:ext cx="4105656" cy="3352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7CE3E1-554A-608E-0110-4906AD16A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4" b="2052"/>
          <a:stretch/>
        </p:blipFill>
        <p:spPr>
          <a:xfrm>
            <a:off x="6867525" y="1842381"/>
            <a:ext cx="4718503" cy="3505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66729AE-3620-8AE6-F662-ED0B9500D67C}"/>
              </a:ext>
            </a:extLst>
          </p:cNvPr>
          <p:cNvSpPr/>
          <p:nvPr/>
        </p:nvSpPr>
        <p:spPr>
          <a:xfrm>
            <a:off x="5780116" y="2882744"/>
            <a:ext cx="631768" cy="254330"/>
          </a:xfrm>
          <a:prstGeom prst="rightArrow">
            <a:avLst>
              <a:gd name="adj1" fmla="val 42509"/>
              <a:gd name="adj2" fmla="val 9775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3289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34660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Cola de encuesta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A234F4-1F35-A023-0D96-78654E47C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67" y="1810551"/>
            <a:ext cx="4105656" cy="3352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E66729AE-3620-8AE6-F662-ED0B9500D67C}"/>
              </a:ext>
            </a:extLst>
          </p:cNvPr>
          <p:cNvSpPr/>
          <p:nvPr/>
        </p:nvSpPr>
        <p:spPr>
          <a:xfrm>
            <a:off x="5780116" y="2882744"/>
            <a:ext cx="631768" cy="254330"/>
          </a:xfrm>
          <a:prstGeom prst="rightArrow">
            <a:avLst>
              <a:gd name="adj1" fmla="val 42509"/>
              <a:gd name="adj2" fmla="val 9775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02D300-DF00-A752-2008-AB7A3EF3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5" y="1842381"/>
            <a:ext cx="4711431" cy="2434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0749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AA98A-7D2B-9B6C-2B78-EEAA14F9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E954A-74B0-B5F1-7BB6-41D8256A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 descr="Imagen que contiene Sitio web&#10;&#10;Descripción generada automáticamente">
            <a:extLst>
              <a:ext uri="{FF2B5EF4-FFF2-40B4-BE49-F238E27FC236}">
                <a16:creationId xmlns:a16="http://schemas.microsoft.com/office/drawing/2014/main" id="{636CD947-F2E7-63FE-7E59-AC9F3CCFD0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" t="1" b="1"/>
          <a:stretch/>
        </p:blipFill>
        <p:spPr>
          <a:xfrm>
            <a:off x="0" y="0"/>
            <a:ext cx="6270054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AD0BCCD-02B3-AD3E-95C1-B7C86061E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54" y="0"/>
            <a:ext cx="5982746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0498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9C9DCD-E859-F6C7-D56E-0019819A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16EEA0-B617-7367-AB90-208700D38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18AB3E3-2577-53B4-6720-AC92D9EC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6" y="0"/>
            <a:ext cx="10916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9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encuestas en línea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D5131E2-9B8B-3CFD-2D74-A9BE2B81DC17}"/>
              </a:ext>
            </a:extLst>
          </p:cNvPr>
          <p:cNvSpPr/>
          <p:nvPr/>
        </p:nvSpPr>
        <p:spPr>
          <a:xfrm>
            <a:off x="1396540" y="3282155"/>
            <a:ext cx="2839229" cy="71211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/>
              <a:t>Encuesta simple</a:t>
            </a:r>
            <a:endParaRPr lang="es-PE" sz="2000" b="1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5023772-5AC3-0010-82CD-7C7B0EA11CE7}"/>
              </a:ext>
            </a:extLst>
          </p:cNvPr>
          <p:cNvSpPr/>
          <p:nvPr/>
        </p:nvSpPr>
        <p:spPr>
          <a:xfrm>
            <a:off x="4466705" y="3282155"/>
            <a:ext cx="2839229" cy="71211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/>
              <a:t>Encuesta encadenada</a:t>
            </a:r>
            <a:endParaRPr lang="es-PE" sz="2000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20CED2A-82BE-6705-FBAC-97748C667748}"/>
              </a:ext>
            </a:extLst>
          </p:cNvPr>
          <p:cNvSpPr/>
          <p:nvPr/>
        </p:nvSpPr>
        <p:spPr>
          <a:xfrm>
            <a:off x="7536869" y="3282155"/>
            <a:ext cx="2839229" cy="71211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/>
              <a:t>Encuesta longitudinal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2478081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EDCDA-B0BA-A980-31F2-BFD3E2D0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CBC719-6446-AFCC-D656-F09E6B61B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5320E2-AFFA-58B3-FD2E-70C4334C07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53143" y="0"/>
            <a:ext cx="4080334" cy="33737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78E3A0-85E1-29F5-EBA3-12735D352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5" y="3653108"/>
            <a:ext cx="4080332" cy="321248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E2D201-1FB3-5E68-01AA-0FE89AAF2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525" y="0"/>
            <a:ext cx="3838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57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79570-B241-B3A3-E0D0-18634E82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7B95CD-E329-0031-450F-CE71DE49E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561E46-6F94-76D4-E12A-06DBAAAF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0" y="1138234"/>
            <a:ext cx="4858428" cy="36962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E3AD8A8-D2AC-1F0B-3034-7D06D6705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429" y="1138234"/>
            <a:ext cx="4858428" cy="5065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791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074" y="2763330"/>
            <a:ext cx="2214372" cy="8568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4" t="26221" r="9506" b="25189"/>
          <a:stretch/>
        </p:blipFill>
        <p:spPr>
          <a:xfrm>
            <a:off x="2721636" y="2763330"/>
            <a:ext cx="3015945" cy="7879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959AB11-A697-932D-B9D3-4718B75ABEF6}"/>
              </a:ext>
            </a:extLst>
          </p:cNvPr>
          <p:cNvSpPr txBox="1"/>
          <p:nvPr/>
        </p:nvSpPr>
        <p:spPr>
          <a:xfrm>
            <a:off x="3525080" y="3813442"/>
            <a:ext cx="5141831" cy="501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PE" sz="2000" b="1" dirty="0">
                <a:solidFill>
                  <a:schemeClr val="bg1"/>
                </a:solidFill>
              </a:rPr>
              <a:t>Contacto: mahony3093@gmail.com</a:t>
            </a:r>
          </a:p>
        </p:txBody>
      </p:sp>
      <p:pic>
        <p:nvPicPr>
          <p:cNvPr id="3" name="Picture 2" descr="Generador de Códigos QR Codes">
            <a:extLst>
              <a:ext uri="{FF2B5EF4-FFF2-40B4-BE49-F238E27FC236}">
                <a16:creationId xmlns:a16="http://schemas.microsoft.com/office/drawing/2014/main" id="{87EB7202-F614-5E79-4B64-FC2A6B17F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97" y="4483820"/>
            <a:ext cx="1202395" cy="120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7525A3B0-82F2-F10A-0FB8-7C3380A2C04C}"/>
              </a:ext>
            </a:extLst>
          </p:cNvPr>
          <p:cNvSpPr txBox="1">
            <a:spLocks/>
          </p:cNvSpPr>
          <p:nvPr/>
        </p:nvSpPr>
        <p:spPr>
          <a:xfrm>
            <a:off x="811904" y="1147201"/>
            <a:ext cx="10568185" cy="1370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Muchas gracias</a:t>
            </a:r>
            <a:endParaRPr lang="es-MX" sz="6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70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encuestas en línea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BE429A-D1AD-36B8-0A0A-BB6FB9A0A8FD}"/>
              </a:ext>
            </a:extLst>
          </p:cNvPr>
          <p:cNvSpPr/>
          <p:nvPr/>
        </p:nvSpPr>
        <p:spPr>
          <a:xfrm>
            <a:off x="955096" y="1802502"/>
            <a:ext cx="4102764" cy="115467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3200" b="1" dirty="0"/>
              <a:t>Encuesta simple</a:t>
            </a:r>
            <a:endParaRPr lang="es-PE" sz="3200" b="1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472586A-D305-B92E-CC07-1162EC74C01B}"/>
              </a:ext>
            </a:extLst>
          </p:cNvPr>
          <p:cNvSpPr/>
          <p:nvPr/>
        </p:nvSpPr>
        <p:spPr>
          <a:xfrm>
            <a:off x="955095" y="2980760"/>
            <a:ext cx="4102765" cy="2767578"/>
          </a:xfrm>
          <a:prstGeom prst="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Configuración rápida y sencilla</a:t>
            </a:r>
          </a:p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Un registro por respuesta</a:t>
            </a:r>
          </a:p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Buena para comenzar con encuestas</a:t>
            </a:r>
          </a:p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Ejemplos:</a:t>
            </a:r>
          </a:p>
          <a:p>
            <a:pPr marL="806450" lvl="1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Encuesta de registro</a:t>
            </a:r>
          </a:p>
          <a:p>
            <a:pPr marL="806450" lvl="1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Encuesta de enrolamiento</a:t>
            </a:r>
          </a:p>
          <a:p>
            <a:pPr marL="806450" lvl="1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Encuesta de consentimiento</a:t>
            </a:r>
          </a:p>
          <a:p>
            <a:pPr marL="806450" lvl="1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Encuesta de retroalimentación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02F679-44FD-E0B5-AE19-359D22B09977}"/>
              </a:ext>
            </a:extLst>
          </p:cNvPr>
          <p:cNvSpPr/>
          <p:nvPr/>
        </p:nvSpPr>
        <p:spPr>
          <a:xfrm>
            <a:off x="5297967" y="3282155"/>
            <a:ext cx="2839229" cy="71211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/>
              <a:t>Encuesta encadenada</a:t>
            </a:r>
            <a:endParaRPr lang="es-PE" sz="2000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8CA954A-0E19-1437-EDE1-A1B5A36E2AB0}"/>
              </a:ext>
            </a:extLst>
          </p:cNvPr>
          <p:cNvSpPr/>
          <p:nvPr/>
        </p:nvSpPr>
        <p:spPr>
          <a:xfrm>
            <a:off x="8368131" y="3282155"/>
            <a:ext cx="2839229" cy="71211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/>
              <a:t>Encuesta longitudinal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345965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encuestas en línea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86150F-21E9-99B1-DEC7-D98A48888C9E}"/>
              </a:ext>
            </a:extLst>
          </p:cNvPr>
          <p:cNvSpPr/>
          <p:nvPr/>
        </p:nvSpPr>
        <p:spPr>
          <a:xfrm>
            <a:off x="3997565" y="1802502"/>
            <a:ext cx="4102764" cy="115467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3200" b="1" dirty="0"/>
              <a:t>Encuesta encadenada</a:t>
            </a:r>
            <a:endParaRPr lang="es-PE" sz="3200" b="1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81DDA7F-D141-EFDB-577E-B00EB389C935}"/>
              </a:ext>
            </a:extLst>
          </p:cNvPr>
          <p:cNvSpPr/>
          <p:nvPr/>
        </p:nvSpPr>
        <p:spPr>
          <a:xfrm>
            <a:off x="3997564" y="2980760"/>
            <a:ext cx="4102765" cy="2767578"/>
          </a:xfrm>
          <a:prstGeom prst="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Enlaza múltiples encuestas juntas</a:t>
            </a:r>
          </a:p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“Omite” ciertas encuestas</a:t>
            </a:r>
          </a:p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Múltiples encuestas respondidas enlazadas a un registro</a:t>
            </a:r>
          </a:p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Ejemplos:</a:t>
            </a:r>
          </a:p>
          <a:p>
            <a:pPr marL="806450" lvl="1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Encuesta de flujo múltiple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BAA4194-781B-FE8B-052D-3D1C51119940}"/>
              </a:ext>
            </a:extLst>
          </p:cNvPr>
          <p:cNvSpPr/>
          <p:nvPr/>
        </p:nvSpPr>
        <p:spPr>
          <a:xfrm>
            <a:off x="940404" y="3282154"/>
            <a:ext cx="2839229" cy="71211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/>
              <a:t>Encuesta simple</a:t>
            </a:r>
            <a:endParaRPr lang="es-PE" sz="2000" b="1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D9A0751-1A09-91A6-49C3-C8CC55D1325E}"/>
              </a:ext>
            </a:extLst>
          </p:cNvPr>
          <p:cNvSpPr/>
          <p:nvPr/>
        </p:nvSpPr>
        <p:spPr>
          <a:xfrm>
            <a:off x="8318260" y="3282155"/>
            <a:ext cx="2839229" cy="71211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/>
              <a:t>Encuesta longitudinal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172791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encuestas en línea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872C25-EE51-A2AE-1039-CCAD949701C9}"/>
              </a:ext>
            </a:extLst>
          </p:cNvPr>
          <p:cNvSpPr/>
          <p:nvPr/>
        </p:nvSpPr>
        <p:spPr>
          <a:xfrm>
            <a:off x="7054725" y="1796864"/>
            <a:ext cx="4102764" cy="115467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3200" b="1" dirty="0"/>
              <a:t>Encuesta longitudinal</a:t>
            </a:r>
            <a:endParaRPr lang="es-PE" sz="3200" b="1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211FEAC-4C62-9954-714B-502C2FB6B2AA}"/>
              </a:ext>
            </a:extLst>
          </p:cNvPr>
          <p:cNvSpPr/>
          <p:nvPr/>
        </p:nvSpPr>
        <p:spPr>
          <a:xfrm>
            <a:off x="7054724" y="2975122"/>
            <a:ext cx="4102765" cy="2844394"/>
          </a:xfrm>
          <a:prstGeom prst="rect">
            <a:avLst/>
          </a:pr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Repite la misma encuesta en múltiples oportunidades</a:t>
            </a:r>
          </a:p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Múltiples respuestas a encuestas por evento y registro</a:t>
            </a:r>
          </a:p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Toma más tiempo y tiene dificultad avanzada</a:t>
            </a:r>
          </a:p>
          <a:p>
            <a:pPr marL="349250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sz="2000" dirty="0">
                <a:solidFill>
                  <a:schemeClr val="bg2">
                    <a:lumMod val="50000"/>
                  </a:schemeClr>
                </a:solidFill>
              </a:rPr>
              <a:t>Ejemplos:</a:t>
            </a:r>
          </a:p>
          <a:p>
            <a:pPr marL="806450" lvl="1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Encuestas pre/post </a:t>
            </a:r>
          </a:p>
          <a:p>
            <a:pPr marL="806450" lvl="1" indent="-300038">
              <a:buFont typeface="Arial" panose="020B0604020202020204" pitchFamily="34" charset="0"/>
              <a:buChar char="•"/>
              <a:tabLst>
                <a:tab pos="3375025" algn="l"/>
              </a:tabLst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Cohortes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0B98FF-EE8C-B505-5C45-F04783F94B8B}"/>
              </a:ext>
            </a:extLst>
          </p:cNvPr>
          <p:cNvSpPr/>
          <p:nvPr/>
        </p:nvSpPr>
        <p:spPr>
          <a:xfrm>
            <a:off x="940404" y="3282154"/>
            <a:ext cx="2839229" cy="71211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/>
              <a:t>Encuesta simple</a:t>
            </a:r>
            <a:endParaRPr lang="es-PE" sz="2000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948CDB9-4F93-E30C-C014-1BDBB47CAEA3}"/>
              </a:ext>
            </a:extLst>
          </p:cNvPr>
          <p:cNvSpPr/>
          <p:nvPr/>
        </p:nvSpPr>
        <p:spPr>
          <a:xfrm>
            <a:off x="3995641" y="3282155"/>
            <a:ext cx="2839229" cy="712111"/>
          </a:xfrm>
          <a:prstGeom prst="rect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ES" sz="2000" b="1" dirty="0"/>
              <a:t>Encuesta encadenada</a:t>
            </a:r>
            <a:endParaRPr lang="es-PE" sz="2000" b="1" dirty="0"/>
          </a:p>
        </p:txBody>
      </p:sp>
    </p:spTree>
    <p:extLst>
      <p:ext uri="{BB962C8B-B14F-4D97-AF65-F5344CB8AC3E}">
        <p14:creationId xmlns:p14="http://schemas.microsoft.com/office/powerpoint/2010/main" val="2280653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549220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Tipos de encuestas en línea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0CF5C56-821D-77B4-9A1A-B2F9437A8FF0}"/>
              </a:ext>
            </a:extLst>
          </p:cNvPr>
          <p:cNvSpPr txBox="1">
            <a:spLocks/>
          </p:cNvSpPr>
          <p:nvPr/>
        </p:nvSpPr>
        <p:spPr>
          <a:xfrm>
            <a:off x="605971" y="1182725"/>
            <a:ext cx="10932887" cy="40675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800" dirty="0"/>
              <a:t>Habilita el modo encuesta para todo el proyecto</a:t>
            </a:r>
            <a:r>
              <a:rPr lang="es-ES" dirty="0"/>
              <a:t> </a:t>
            </a:r>
            <a:r>
              <a:rPr lang="es-ES" sz="1800" dirty="0"/>
              <a:t>(Configuración&gt;Ajustes principales del instrumentos)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800" dirty="0"/>
              <a:t>Crea/Importa un formulario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1800" dirty="0"/>
              <a:t>Habilita los instrumentos deseados como encuestas (</a:t>
            </a:r>
            <a:r>
              <a:rPr lang="es-ES" sz="1800" i="1" dirty="0"/>
              <a:t>Diseñador de formularios</a:t>
            </a:r>
            <a:r>
              <a:rPr lang="es-ES" sz="1800" dirty="0"/>
              <a:t>)</a:t>
            </a:r>
            <a:endParaRPr lang="es-PE" sz="1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C187F4-18FE-82D2-E9F9-EFAFE680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7" y="2651504"/>
            <a:ext cx="4765617" cy="10089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66C10C-F887-85B6-FBD2-A8941DB1E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29" y="4469819"/>
            <a:ext cx="7082774" cy="172601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0FFCDA-DF59-9A69-2284-4A458A868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118" y="2681705"/>
            <a:ext cx="4765617" cy="997951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678CA263-CA81-4980-DAFF-F2C0F26923AA}"/>
              </a:ext>
            </a:extLst>
          </p:cNvPr>
          <p:cNvSpPr/>
          <p:nvPr/>
        </p:nvSpPr>
        <p:spPr>
          <a:xfrm>
            <a:off x="5780116" y="3025619"/>
            <a:ext cx="631768" cy="254330"/>
          </a:xfrm>
          <a:prstGeom prst="rightArrow">
            <a:avLst>
              <a:gd name="adj1" fmla="val 42509"/>
              <a:gd name="adj2" fmla="val 9775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2542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A1047C6-479E-0024-3B0A-683699B764BC}"/>
              </a:ext>
            </a:extLst>
          </p:cNvPr>
          <p:cNvSpPr/>
          <p:nvPr/>
        </p:nvSpPr>
        <p:spPr>
          <a:xfrm>
            <a:off x="854072" y="612895"/>
            <a:ext cx="61558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000" b="1" dirty="0">
                <a:solidFill>
                  <a:srgbClr val="00AEB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Configuración de una encuesta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2FD5D2-40C6-019F-64B4-C8248BDC9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46" y="1614415"/>
            <a:ext cx="6150395" cy="29034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93AF470-3DE3-7D88-07E7-151D1BAC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146" y="1956325"/>
            <a:ext cx="2638793" cy="2219635"/>
          </a:xfrm>
          <a:prstGeom prst="rect">
            <a:avLst/>
          </a:prstGeom>
        </p:spPr>
      </p:pic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7973CA5D-3E7B-0B7E-1652-89320BE896AD}"/>
              </a:ext>
            </a:extLst>
          </p:cNvPr>
          <p:cNvSpPr/>
          <p:nvPr/>
        </p:nvSpPr>
        <p:spPr>
          <a:xfrm>
            <a:off x="4355908" y="2938976"/>
            <a:ext cx="631768" cy="254330"/>
          </a:xfrm>
          <a:prstGeom prst="rightArrow">
            <a:avLst>
              <a:gd name="adj1" fmla="val 42509"/>
              <a:gd name="adj2" fmla="val 9775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227997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1244</Words>
  <Application>Microsoft Office PowerPoint</Application>
  <PresentationFormat>Panorámica</PresentationFormat>
  <Paragraphs>368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Tahoma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Ana</dc:creator>
  <cp:lastModifiedBy>Percy Soto Becerra</cp:lastModifiedBy>
  <cp:revision>46</cp:revision>
  <dcterms:created xsi:type="dcterms:W3CDTF">2021-11-08T16:04:05Z</dcterms:created>
  <dcterms:modified xsi:type="dcterms:W3CDTF">2023-03-16T23:55:35Z</dcterms:modified>
</cp:coreProperties>
</file>